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13"/>
  </p:notesMasterIdLst>
  <p:sldIdLst>
    <p:sldId id="256" r:id="rId3"/>
    <p:sldId id="258" r:id="rId4"/>
    <p:sldId id="259" r:id="rId5"/>
    <p:sldId id="257" r:id="rId6"/>
    <p:sldId id="261" r:id="rId7"/>
    <p:sldId id="262" r:id="rId8"/>
    <p:sldId id="266" r:id="rId9"/>
    <p:sldId id="265" r:id="rId10"/>
    <p:sldId id="267" r:id="rId11"/>
    <p:sldId id="268" r:id="rId1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B57E42-ADA3-0363-7FCD-E1764D61C450}" name="CM2306L0826" initials="B" userId="CM2306L0826" providerId="None"/>
  <p188:author id="{1957C392-89B7-2D86-06A2-2D3C6661AFCE}" name="Eri Arima 有馬 慧莉(JTB)" initials="慧有" userId="S::e_arima007@jtb.com::81b70a34-59f1-4523-b944-b304cbab35db" providerId="AD"/>
  <p188:author id="{01D0D5C7-9BD5-F034-5F60-7D04AD05F43B}" name="田中 友菜(JTB)" initials="田中" userId="田中 友菜(JTB)" providerId="None"/>
  <p188:author id="{971E98E9-F875-B282-977D-93DEDB6E9A8F}" name="矢野 爽太(JTB)" initials="矢爽" userId="7HvOSOwqrBnAEkiWSBQRCPlLd8+BXiagoy+UmOF5UyE=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CED808-9A4C-4EE1-9658-1C4E5298EA63}" v="9" dt="2026-04-13T02:33:48.351"/>
    <p1510:client id="{7F10280C-FC01-477A-8643-BA37941166F8}" v="38" dt="2026-04-13T01:52:18.408"/>
    <p1510:client id="{D6672887-113A-4EF8-9C65-8A94553CAEED}" v="15" dt="2026-04-13T02:54:08.25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6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8/10/relationships/authors" Target="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C1957-C952-4772-BB48-6A893EE2C3C1}" type="datetimeFigureOut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D317DC-F476-4E8E-9378-3470221D861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17900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E801AA-A185-60BC-1C45-157E163ED0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B9402CA-2D99-3EA2-10F6-241030848E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9293C9C2-B929-B586-2959-F54FE24427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6B9FF0-9521-48DC-B427-022EE3FE1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6C866946-5960-82CA-6C1A-65D390DF9C4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83624" y="6356350"/>
            <a:ext cx="1776753" cy="365125"/>
          </a:xfrm>
        </p:spPr>
        <p:txBody>
          <a:bodyPr>
            <a:noAutofit/>
          </a:bodyPr>
          <a:lstStyle>
            <a:lvl1pPr>
              <a:buNone/>
              <a:defRPr sz="1400"/>
            </a:lvl1pPr>
          </a:lstStyle>
          <a:p>
            <a:pPr lvl="0"/>
            <a:r>
              <a:rPr kumimoji="1" lang="ja-JP" altLang="en-US"/>
              <a:t>共同事業者名を記載</a:t>
            </a:r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FC242EEA-7299-6BA9-EFB2-0728EACE78F2}"/>
              </a:ext>
            </a:extLst>
          </p:cNvPr>
          <p:cNvSpPr txBox="1">
            <a:spLocks/>
          </p:cNvSpPr>
          <p:nvPr userDrawn="1"/>
        </p:nvSpPr>
        <p:spPr>
          <a:xfrm>
            <a:off x="119185" y="60323"/>
            <a:ext cx="7750908" cy="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地域一体となった観光産業の効率化支促進事業 事業計画書</a:t>
            </a:r>
          </a:p>
        </p:txBody>
      </p:sp>
    </p:spTree>
    <p:extLst>
      <p:ext uri="{BB962C8B-B14F-4D97-AF65-F5344CB8AC3E}">
        <p14:creationId xmlns:p14="http://schemas.microsoft.com/office/powerpoint/2010/main" val="1913087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631F1FB-6829-DF25-A218-998CB3467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F62EF60-A51C-1C28-F948-9900EE79E1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046501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966F9A-E434-31F6-B760-15799FEAC8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818AFDB-59AA-5C7C-F672-4A125290A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1994257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3CFF7D-77E5-3849-4ECD-6A044EA96D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69A10AD-80A1-E381-4C49-700378FAF7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99F3DB-450B-3D30-B0B9-43DE2C383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818D5-27FD-4FF9-AD68-9CEF3B66B27C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D70B74F-02DD-FCA0-C2B0-CC012E33FF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D02B96D-D389-23D4-F999-997C9C09C5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89652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784660-C875-D971-1308-4D47B4887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77AF2D-AB94-143A-C657-FFD2DB371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2F3200-077C-22D8-C3A1-C2C55E8D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5F32B-5F17-4313-B081-638A0FBC57D4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A6BFAC7-02A9-4FCA-D7A1-035C923E9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9E53620-550E-2726-7EC7-8E0D1516B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017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531B00-25BF-6356-960B-26135D030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5A09D21-8CAD-AE2E-AE82-FF264ECD58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C17BFF-0510-737F-DC28-7B79B3C88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CEF8-8E46-4D6E-B28F-C66E3FA447F5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F8679C-319F-9714-AB62-CA27C98BC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7EF940-116F-0E5D-9759-7B0C880AE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78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7CD749-1326-DA14-9974-1415149CB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DC8DF4F-C4EC-280F-725E-A07D503633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BF6F6D9-031F-F594-BF9B-983C70D92D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7B13482-955F-F5C2-A1DE-097BBEBB6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3A602F-54F5-4F64-A31D-99C900C93750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8667FB-2605-BDCE-4EEB-30F851F34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8E629C4-FF3F-77CE-3B25-1FA1B5D0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3928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F19101-FF48-3F0F-68C7-FBF8AE6B8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420CAB-A456-BCC2-7645-44D883F74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807E35-6A96-B176-A2A2-383CEDEF8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D05B051B-80E9-FFCD-9153-80B744A504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DA850C0-37D0-E77C-73A2-127362AA1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579D3F-5ABF-A3F6-991D-8DBFD8BBE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AB5B80-B12B-45B5-AB87-6F4FA3E76BD6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F5DEEB6A-51A4-7A80-E0E8-561F380B6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B204974-C60C-C3FA-8980-E09364B69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0004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0B0680-CDCF-6AF3-95DE-334834394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A2CA6BE-BCFB-1F62-6A35-88BDE3D8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37462-1326-4BF2-B08F-02A4A0B09AB8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C7830AB-6EE5-F9F2-A1CA-6CEC350F7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6C1BD0D-555D-5476-420E-398926BDB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934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BC93D10C-EDDF-B7B0-EE7C-90B09F206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CDDCA7-907C-43C5-9B68-BE3750FE8021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E31B8AE-C88D-DDD7-DA68-F800EF708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9E1B0D3-B2E4-468D-5F4B-BA0A7A507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61953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1A1F9F-6ACF-2539-C1A3-E45818C06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87E7AEF-ACC5-EEAC-8CBA-33DD0E1AB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611E2ED-F61C-CA83-7A1B-B0B2AADD9F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6DC3F6-CEBB-4D14-49EC-2EC2B53FB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E9043D-D1D0-4272-BA41-CF6661D1D264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51C88B8-64A3-86FB-E5D6-11C75EA5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B1B7B10-A511-18F7-DE96-155A88222A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1456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6C299D-79A6-99A4-8753-EF1DFB06B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602D8060-2E3E-3A7A-4248-B18AF9C54C6A}"/>
              </a:ext>
            </a:extLst>
          </p:cNvPr>
          <p:cNvSpPr txBox="1">
            <a:spLocks/>
          </p:cNvSpPr>
          <p:nvPr userDrawn="1"/>
        </p:nvSpPr>
        <p:spPr>
          <a:xfrm>
            <a:off x="119185" y="60323"/>
            <a:ext cx="7750908" cy="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地域一体となった観光産業の効率化支促進事業 事業計画書</a:t>
            </a:r>
          </a:p>
        </p:txBody>
      </p:sp>
    </p:spTree>
    <p:extLst>
      <p:ext uri="{BB962C8B-B14F-4D97-AF65-F5344CB8AC3E}">
        <p14:creationId xmlns:p14="http://schemas.microsoft.com/office/powerpoint/2010/main" val="41950614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703EB2-DF4D-44CF-E8BD-4C275757D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342E2D0-6802-0656-BD83-1736D7625C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16A655-2223-1D2D-DBD9-22EAC29A4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6D1490C-745F-3B92-F9E2-12A2F9EB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C41C74-67C8-4E51-9FD4-75D406BC6E24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A34692B-FDF6-F5F6-B204-FF2048A04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8269CDA-4648-3A3A-5F85-23BA718F2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19244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D42670-414A-830C-C82A-6DD4A73F7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CB10C15-49F5-CE33-D7C4-2DE01FB756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077938C-6048-76D0-9069-18D2990A4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9214B-511D-4B73-AE99-CEED6EE72880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AD4C68-478A-6FCA-9243-B21A42B82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D227E48-6743-4D1E-0CB8-9A73FA159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492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15E3572-F84F-19C7-65E1-C94D7DC974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0098080-FD90-BB79-6A22-9B78276951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CCDAB7E-F9B3-33A5-3382-C5CE08ABD0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B3456-3C03-4A51-A27E-22406D1C8346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3B0E87-EEB5-F55C-9945-A68CCA1E7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862827-22DD-C9F2-7DEE-F2D0B97FB4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4094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5A54A8-2041-54EB-9318-420F88229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28469F-BEDA-F907-3386-DCB37DA9D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81519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5F3153-97BD-5676-3CA4-C0C2B9FDF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A6A57B-A899-11F0-4FBD-F3E0DB6F250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0EE46C4-013B-D345-C969-8F28F1DB9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392763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007DA9-EB3D-764B-BC39-BBB39D1C0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8D9BFF-A702-9877-0FBF-CC36050A04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B78A75F-B5A2-19E3-F037-4B92468F8D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D5C0C2A-DA80-A6E1-3EBD-4EC32689A8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017BE6C-CF96-AA0E-3BA8-F626C38D5C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105163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0BDFA4-872E-225A-5E22-DFD70ED91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28139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857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3A34E1-1FF1-92E4-941D-FE16BF6A3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598B4F-A775-DAD8-63D6-D0DCBA9937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DC3C20-2BC1-FA5C-2798-8679AB01C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A6BD023-8E75-2A06-2EB2-1942B0CB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D5F40C24-B324-4506-AC4F-AFC25943F94E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FFF165-06F3-43B7-6E7A-93E6F7B91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r>
              <a:rPr kumimoji="1" lang="ja-JP" altLang="en-US"/>
              <a:t>共同事業体名を記載</a:t>
            </a:r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2BEC8B-E8C5-04E5-A932-937802838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B9FF0-9521-48DC-B427-022EE3FE1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830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41C0C9-827F-EDB4-9A9D-C90C38AF2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AE9125F-35BC-DA75-30DD-CAB45FBBCE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88C6052-29BB-D08C-AAFF-84CFFC319D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49989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B12A0E8-E883-45B5-D5FA-E981DD2CE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D35DC7F-A4D6-BC1C-679C-C751FA690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6DA1EB-A18E-735E-99B6-B2544C9502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56B9FF0-9521-48DC-B427-022EE3FE14F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6348B4B-E8C5-4F8E-FD29-8FB874EB898E}"/>
              </a:ext>
            </a:extLst>
          </p:cNvPr>
          <p:cNvSpPr/>
          <p:nvPr userDrawn="1"/>
        </p:nvSpPr>
        <p:spPr>
          <a:xfrm>
            <a:off x="7458784" y="0"/>
            <a:ext cx="1685216" cy="5592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様式３</a:t>
            </a:r>
          </a:p>
        </p:txBody>
      </p:sp>
    </p:spTree>
    <p:extLst>
      <p:ext uri="{BB962C8B-B14F-4D97-AF65-F5344CB8AC3E}">
        <p14:creationId xmlns:p14="http://schemas.microsoft.com/office/powerpoint/2010/main" val="22155503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47C3BCA-D369-BA6B-7B08-1447EEE2B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C1DF5DE-BD3C-A873-0576-285D2CE0B9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2932E7-4347-1D8E-6FBB-2E4BEB37CA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E51DD9-7A39-46F2-8E8B-C58C0128ADDC}" type="datetime1">
              <a:rPr kumimoji="1" lang="ja-JP" altLang="en-US" smtClean="0"/>
              <a:t>2026/4/22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114DD0-601F-E742-BA30-513FD06859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kumimoji="1" lang="ja-JP" altLang="en-US"/>
              <a:t>共同事業体名を記載</a:t>
            </a:r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92785CB-36B1-EC5B-BB59-2C1F2E9C4F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02DBC0-7E31-41D0-8AAC-B759C824C8C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900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0">
            <a:extLst>
              <a:ext uri="{FF2B5EF4-FFF2-40B4-BE49-F238E27FC236}">
                <a16:creationId xmlns:a16="http://schemas.microsoft.com/office/drawing/2014/main" id="{B3BEF1EB-433E-0114-9740-C38AD56B1B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332977"/>
            <a:ext cx="9144000" cy="2387600"/>
          </a:xfrm>
        </p:spPr>
        <p:txBody>
          <a:bodyPr vert="horz"/>
          <a:lstStyle/>
          <a:p>
            <a:pPr marL="266065" indent="-266065" eaLnBrk="0" fontAlgn="base">
              <a:spcAft>
                <a:spcPct val="0"/>
              </a:spcAft>
            </a:pPr>
            <a:r>
              <a:rPr lang="ja-JP" altLang="en-US" sz="2400" b="1" kern="0">
                <a:latin typeface="Meiryo UI"/>
                <a:ea typeface="Meiryo UI"/>
              </a:rPr>
              <a:t>地域一体となった観光産業の効率化支援事業</a:t>
            </a:r>
            <a:br>
              <a:rPr lang="en-US" altLang="ja-JP" sz="2400" b="1" kern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ja-JP" altLang="en-US" sz="2400" b="1" kern="0">
                <a:latin typeface="Meiryo UI"/>
                <a:ea typeface="Meiryo UI"/>
              </a:rPr>
              <a:t>事業概要</a:t>
            </a:r>
            <a:endParaRPr lang="en-US" altLang="ja-JP" sz="2400">
              <a:latin typeface="Meiryo UI"/>
              <a:ea typeface="Meiryo UI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7CB5E4B-8C7F-20FD-B95E-5998B1B72A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4700923"/>
            <a:ext cx="9144000" cy="369332"/>
          </a:xfrm>
        </p:spPr>
        <p:txBody>
          <a:bodyPr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共同事業体名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1E8829-4C93-955F-0BA0-211E912DA1B2}"/>
              </a:ext>
            </a:extLst>
          </p:cNvPr>
          <p:cNvSpPr txBox="1"/>
          <p:nvPr/>
        </p:nvSpPr>
        <p:spPr>
          <a:xfrm>
            <a:off x="2943727" y="5855589"/>
            <a:ext cx="32565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8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</a:p>
        </p:txBody>
      </p:sp>
      <p:sp>
        <p:nvSpPr>
          <p:cNvPr id="6" name="吹き出し: 四角形 5">
            <a:extLst>
              <a:ext uri="{FF2B5EF4-FFF2-40B4-BE49-F238E27FC236}">
                <a16:creationId xmlns:a16="http://schemas.microsoft.com/office/drawing/2014/main" id="{20845C7F-7121-4956-1C35-AE9D29455959}"/>
              </a:ext>
            </a:extLst>
          </p:cNvPr>
          <p:cNvSpPr/>
          <p:nvPr/>
        </p:nvSpPr>
        <p:spPr>
          <a:xfrm>
            <a:off x="0" y="633079"/>
            <a:ext cx="6091564" cy="1084510"/>
          </a:xfrm>
          <a:prstGeom prst="wedgeRectCallout">
            <a:avLst>
              <a:gd name="adj1" fmla="val -46534"/>
              <a:gd name="adj2" fmla="val 40834"/>
            </a:avLst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注意点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各項目（■）毎に記載してください。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記載内容案をグレーにて記載をしております。提出時にはグレー色字部分については削除ください。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各項目のページ数は必要に応じて増やしていただいて構いませんが、表紙含め総数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30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ページ以内で作成をお願いいたします。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提出時はこの表示は削除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ください。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1BF764E3-F5F0-F77D-79F8-BA5148DCAC2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74629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5675324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8C1BA8-F825-9CCA-8835-A5FE1FE102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A0119F1-F381-92BE-BFF0-83019B47514F}"/>
              </a:ext>
            </a:extLst>
          </p:cNvPr>
          <p:cNvSpPr/>
          <p:nvPr/>
        </p:nvSpPr>
        <p:spPr>
          <a:xfrm>
            <a:off x="136243" y="1332867"/>
            <a:ext cx="8871514" cy="54097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tIns="32652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汎用性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15963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本事業のどのような取組や運営スキームが、宿泊施設等のサービス水準及び労働生産性の向上に繋がるか。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15963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どのような点が他地域の参考となるような取り組みか。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31D3071-466B-44CF-EC86-EB32BB16B0D8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他地域の参考となるような取組か（加点項目）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DE145DB-669B-7E28-204B-74C254E613B0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9809B0-A19F-A61D-7CD8-D124AF0F07C8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21D01D48-C534-2E11-F464-D0EED25966C9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5E141C29-AB15-0EDB-F76B-488AD19F9B9B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1180040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52A1778-C763-5628-A537-DB0D3BED5A78}"/>
              </a:ext>
            </a:extLst>
          </p:cNvPr>
          <p:cNvSpPr/>
          <p:nvPr/>
        </p:nvSpPr>
        <p:spPr>
          <a:xfrm>
            <a:off x="57184" y="561027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F2CA5ED-0522-4C52-A024-817413D932D5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750908" cy="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30D1924-252B-3538-CC49-A07D2A15345F}"/>
              </a:ext>
            </a:extLst>
          </p:cNvPr>
          <p:cNvSpPr/>
          <p:nvPr/>
        </p:nvSpPr>
        <p:spPr>
          <a:xfrm>
            <a:off x="259861" y="816294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64A261B-0CEB-F36A-D5BC-380F69626A57}"/>
              </a:ext>
            </a:extLst>
          </p:cNvPr>
          <p:cNvSpPr/>
          <p:nvPr/>
        </p:nvSpPr>
        <p:spPr>
          <a:xfrm>
            <a:off x="0" y="1112370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78D398-DC4E-6E88-37D3-85815B297D4F}"/>
              </a:ext>
            </a:extLst>
          </p:cNvPr>
          <p:cNvSpPr/>
          <p:nvPr/>
        </p:nvSpPr>
        <p:spPr>
          <a:xfrm>
            <a:off x="360684" y="753020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事業の目的・概要</a:t>
            </a:r>
            <a:endParaRPr lang="en-US" altLang="ja-JP" sz="1451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16F1B41-0454-107F-1478-0F6EA20198B0}"/>
              </a:ext>
            </a:extLst>
          </p:cNvPr>
          <p:cNvSpPr/>
          <p:nvPr/>
        </p:nvSpPr>
        <p:spPr>
          <a:xfrm>
            <a:off x="57184" y="1330265"/>
            <a:ext cx="8871514" cy="53912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lIns="91440" tIns="32652" rIns="91440" bIns="32652" rtlCol="0" anchor="t">
            <a:noAutofit/>
          </a:bodyPr>
          <a:lstStyle/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事業名</a:t>
            </a:r>
            <a:endParaRPr lang="ja-JP" dirty="0"/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申請主体</a:t>
            </a:r>
            <a:r>
              <a:rPr lang="en-US" altLang="ja-JP" sz="1400" b="1" dirty="0">
                <a:latin typeface="Meiryo UI"/>
                <a:ea typeface="Meiryo UI"/>
              </a:rPr>
              <a:t>: </a:t>
            </a:r>
            <a:r>
              <a:rPr lang="ja-JP" altLang="en-US" sz="1400" b="1" dirty="0">
                <a:latin typeface="Meiryo UI"/>
                <a:ea typeface="Meiryo UI"/>
              </a:rPr>
              <a:t>申請を行う団体・組織名、代表者名</a:t>
            </a:r>
            <a:endParaRPr lang="en-US" altLang="ja-JP" sz="1400" b="1" dirty="0">
              <a:latin typeface="Meiryo UI"/>
              <a:ea typeface="Meiryo UI"/>
            </a:endParaRP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構成員</a:t>
            </a:r>
            <a:r>
              <a:rPr lang="en-US" altLang="ja-JP" sz="1400" b="1" dirty="0">
                <a:latin typeface="Meiryo UI"/>
                <a:ea typeface="Meiryo UI"/>
              </a:rPr>
              <a:t>: </a:t>
            </a:r>
            <a:r>
              <a:rPr lang="ja-JP" altLang="en-US" sz="1400" b="1" dirty="0">
                <a:latin typeface="Meiryo UI"/>
                <a:ea typeface="Meiryo UI"/>
              </a:rPr>
              <a:t>各構成員の詳細と担務等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事業実施地域</a:t>
            </a:r>
            <a:r>
              <a:rPr lang="en-US" altLang="ja-JP" sz="1400" b="1" dirty="0">
                <a:latin typeface="Meiryo UI"/>
                <a:ea typeface="Meiryo UI"/>
              </a:rPr>
              <a:t>: </a:t>
            </a:r>
            <a:r>
              <a:rPr lang="ja-JP" altLang="en-US" sz="1400" b="1" dirty="0">
                <a:latin typeface="Meiryo UI"/>
                <a:ea typeface="Meiryo UI"/>
              </a:rPr>
              <a:t>対象となる地域名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事業の背景と課題認識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地域内の複数の宿泊施設等が共通して抱える課題（例：人手不足、業務負担、非効率なオペレーション、老朽化した設備、従業員の確保・定着など）を明確に記述。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これらの課題が地域全体の観光産業に与える影響。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事業の目的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2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本事業を通じて達成したい目標。</a:t>
            </a:r>
            <a:br>
              <a:rPr lang="ja-JP" altLang="en-US" sz="1400" dirty="0"/>
            </a:br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19C323A6-70DC-3492-5D01-433522531645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2234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8ACF19-74E7-C3CA-4815-BA0E4FE20A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3135EF-1C79-7FFF-FA77-F7615C41D9FA}"/>
              </a:ext>
            </a:extLst>
          </p:cNvPr>
          <p:cNvSpPr/>
          <p:nvPr/>
        </p:nvSpPr>
        <p:spPr>
          <a:xfrm>
            <a:off x="119185" y="1344888"/>
            <a:ext cx="8871515" cy="540599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lIns="91440" tIns="32652" rIns="91440" bIns="32652" rtlCol="0" anchor="t">
            <a:noAutofit/>
          </a:bodyPr>
          <a:lstStyle/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共同設備の具体的な内容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  <a:endParaRPr lang="ja-JP" altLang="en-US" dirty="0">
              <a:latin typeface="Meiryo UI"/>
              <a:ea typeface="Meiryo U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導入・改修する共同設備の名称、種類、規模。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lvl="1"/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（例：セントラルキッチン、共同ランドリー、温泉引湯管、共同送迎バス、社員寮改修、地域共通予約システムなど）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導入・改修の目的と必要性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なぜその共同設備が必要なのか、それが解決する具体的な課題。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導入・改修によって期待される効果の概要。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設備仕様・数量・導入場所・導入手順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設備の詳細な仕様、数量、設置場所、導入・改修の具体的な工程。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費用内訳</a:t>
            </a:r>
            <a:r>
              <a:rPr lang="en-US" altLang="ja-JP" sz="1400" b="1" dirty="0">
                <a:latin typeface="Meiryo UI"/>
                <a:ea typeface="Meiryo UI"/>
              </a:rPr>
              <a:t>: 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導入・改修にかかる費用の詳細な内訳と根拠。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eiryo UI"/>
              <a:ea typeface="Meiryo UI"/>
            </a:endParaRP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取得財産の所有権について</a:t>
            </a:r>
            <a:endParaRPr lang="en-US" altLang="ja-JP" sz="1400" b="1" dirty="0">
              <a:latin typeface="Meiryo UI"/>
              <a:ea typeface="Meiryo U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本補助事業により取得した財産（設備や備品等）の所有権と管理方について明確に記載。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F73159BE-9CBB-BA22-55A7-BC3697B16120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共同設備の導入・改修計画</a:t>
            </a:r>
            <a:endParaRPr lang="en-US" altLang="ja-JP" sz="1451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668213A-6C62-7B19-2648-33A0CC6FD20D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3C12A43-7787-FC13-1E00-49714EBFDCE1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A3E24FDA-9924-D937-FB18-E8D4F3104FA1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FA588388-BFD2-7089-4252-A2DA572E1856}"/>
              </a:ext>
            </a:extLst>
          </p:cNvPr>
          <p:cNvSpPr txBox="1">
            <a:spLocks/>
          </p:cNvSpPr>
          <p:nvPr/>
        </p:nvSpPr>
        <p:spPr>
          <a:xfrm>
            <a:off x="119185" y="59697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1399379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2AC8BE6-527C-6C23-FD1C-669FFECCFED0}"/>
              </a:ext>
            </a:extLst>
          </p:cNvPr>
          <p:cNvSpPr/>
          <p:nvPr/>
        </p:nvSpPr>
        <p:spPr>
          <a:xfrm>
            <a:off x="136243" y="1343036"/>
            <a:ext cx="8871514" cy="5407844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lIns="91440" tIns="32652" rIns="91440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課題解決と業務改善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導入する共同設備が、共通課題（人手不足、業務負担、非効率なオペレーション等）をどのように解決し、具体的な業務プロセス改善（例：清掃時間短縮、仕込み工程統合、備品管理の共同化、従業員の居住環境改善による定着率向上など）をもたらすか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  <a:cs typeface="+mn-lt"/>
              </a:rPr>
              <a:t>地域全体への波及効果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地域全体の宿泊施設や観光産業に、どのように生産性向上及び効率化の効果が波及するか。</a:t>
            </a:r>
          </a:p>
          <a:p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■定量的効果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生産性向上及び効率化に関する具体的な数値目標（例：〇〇時間削減、〇〇人時削減、〇〇％の業務効率化、〇〇％のコスト削減など）。その算出根拠。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D4FB0CA-9A38-5076-615B-5E02E3FE01BD}"/>
              </a:ext>
            </a:extLst>
          </p:cNvPr>
          <p:cNvSpPr/>
          <p:nvPr/>
        </p:nvSpPr>
        <p:spPr>
          <a:xfrm>
            <a:off x="441483" y="800288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生産性向上及び効率化</a:t>
            </a:r>
            <a:endParaRPr lang="en-US" altLang="ja-JP" sz="1451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6A6804C-0CB2-C691-613F-4BF8EB7883A8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84EB781-1FBA-31B3-BC54-99654245F1E4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E575CCB-1804-EA26-6387-D77EE1B0FAA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2C420996-B59C-99FE-F35C-2E4D20C047E7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750908" cy="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地域一体となった観光産業の効率化支促進事業 事業概要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17C7A872-F2BC-F4DE-3A39-6F28CAE9B176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658869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4A6892-FF72-246D-342D-4B6523CCF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268FE89-8075-F1FA-3414-D17E6CC2A88A}"/>
              </a:ext>
            </a:extLst>
          </p:cNvPr>
          <p:cNvSpPr/>
          <p:nvPr/>
        </p:nvSpPr>
        <p:spPr>
          <a:xfrm>
            <a:off x="136243" y="1332867"/>
            <a:ext cx="8871514" cy="541801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lIns="91440" tIns="32652" rIns="91440" bIns="32652" rtlCol="0" anchor="t">
            <a:noAutofit/>
          </a:bodyPr>
          <a:lstStyle/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参画事業者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  <a:endParaRPr lang="ja-JP" altLang="en-US" dirty="0">
              <a:latin typeface="Meiryo UI"/>
              <a:ea typeface="Meiryo UI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本事業に参画する宿泊施設、</a:t>
            </a:r>
            <a:r>
              <a:rPr lang="en-US" altLang="ja-JP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DMO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・観光協会等の名称と役割。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参画事業者の選定理由と、共同設備の利用ニーズ。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/>
                <a:ea typeface="Meiryo UI"/>
              </a:rPr>
              <a:t>合意形成と運営体制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共同設備の費用按分、利用ルール、運営体制、責任分界点など、事業終了後も継続的な運用を可能にするための具体的な取り決め。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規約、協定、負担ルールなどの合意形成の状況。</a:t>
            </a:r>
          </a:p>
          <a:p>
            <a:pPr marL="154940" indent="-154940">
              <a:buFont typeface="Wingdings" panose="05000000000000000000" pitchFamily="2" charset="2"/>
              <a:buChar char="n"/>
            </a:pPr>
            <a:r>
              <a:rPr lang="en-US" altLang="ja-JP" sz="1400" b="1" dirty="0">
                <a:latin typeface="Meiryo UI"/>
                <a:ea typeface="Meiryo UI"/>
              </a:rPr>
              <a:t>DMO</a:t>
            </a:r>
            <a:r>
              <a:rPr lang="ja-JP" altLang="en-US" sz="1400" b="1" dirty="0">
                <a:latin typeface="Meiryo UI"/>
                <a:ea typeface="Meiryo UI"/>
              </a:rPr>
              <a:t>・観光協会等との連携</a:t>
            </a:r>
            <a:r>
              <a:rPr lang="en-US" altLang="ja-JP" sz="1400" b="1" dirty="0">
                <a:latin typeface="Meiryo UI"/>
                <a:ea typeface="Meiryo UI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altLang="ja-JP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DMO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/>
                <a:ea typeface="Meiryo UI"/>
              </a:rPr>
              <a:t>・観光協会等がどのように主体的に関与し、宿泊事業者と連携するか。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地域一体の取組としての実効性。</a:t>
            </a:r>
            <a:endParaRPr lang="en-US" altLang="ja-JP" sz="1400" b="1" dirty="0">
              <a:solidFill>
                <a:schemeClr val="bg1">
                  <a:lumMod val="6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6A43724-2AA7-A063-EB73-A895CE4C5CB2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地域内連携の実効性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9045A489-3863-4578-48D8-05626BF55563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A6B2034-F408-EA79-4211-08D386354D11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F79942A-AD5A-8EB6-0007-121C8B47A0B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1" name="タイトル 1">
            <a:extLst>
              <a:ext uri="{FF2B5EF4-FFF2-40B4-BE49-F238E27FC236}">
                <a16:creationId xmlns:a16="http://schemas.microsoft.com/office/drawing/2014/main" id="{A5407327-5922-D1F9-098F-11FF6B3C10D3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750908" cy="470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地域一体となった観光産業の効率化支促進事業 事業概要</a:t>
            </a: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C1A17BC4-663A-E5CA-339A-F1A1294F5D49}"/>
              </a:ext>
            </a:extLst>
          </p:cNvPr>
          <p:cNvSpPr txBox="1">
            <a:spLocks/>
          </p:cNvSpPr>
          <p:nvPr/>
        </p:nvSpPr>
        <p:spPr>
          <a:xfrm>
            <a:off x="119185" y="59697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1323617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0CCDF-89B2-356E-9ED6-1B968C2BD2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901B342-DF20-6C02-56C4-1978BE31A30E}"/>
              </a:ext>
            </a:extLst>
          </p:cNvPr>
          <p:cNvSpPr/>
          <p:nvPr/>
        </p:nvSpPr>
        <p:spPr>
          <a:xfrm>
            <a:off x="136242" y="1332867"/>
            <a:ext cx="8871515" cy="5431537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tIns="32652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実施内容の詳細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事業全体の具体的な実施内容（設備仕様・数量・導入場所・手順など）。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役割分担とスケジュール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参画宿泊施設や関係者間の具体的な役割分担、作業工程、詳細なスケジュール。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課題と取組の整合性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認識している課題と、導入する共同設備や実施する取組との論理的な関連性。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必要な許認可・調整事項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事業実施にあたり必要な許認可や、関係機関との調整事項（例：温泉利用許可、建築確認、土地利用に関する調整など）。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実施体制と進行管理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事業を推進するための実施体制、実務的な進行管理方法。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リスクと対策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事業実施における潜在的なリスク（例：合意形成の難航、予期せぬコスト増、利用率の低迷など）と、それに対する具体的な対策。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FCAEE4D-34BA-EAB3-DD3C-80ADE345A9F8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0" b="1">
                <a:solidFill>
                  <a:prstClr val="black"/>
                </a:solidFill>
                <a:latin typeface="Meiryo UI"/>
                <a:ea typeface="Meiryo UI"/>
              </a:rPr>
              <a:t>5. </a:t>
            </a:r>
            <a:r>
              <a:rPr lang="ja-JP" altLang="en-US" sz="1450" b="1">
                <a:solidFill>
                  <a:prstClr val="black"/>
                </a:solidFill>
                <a:latin typeface="Meiryo UI"/>
                <a:ea typeface="Meiryo UI"/>
              </a:rPr>
              <a:t>事業の具体性・実現可能性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0F2C72E6-453C-DD51-547E-CC33D26E6DE3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4830C34-807C-7EFD-12F6-565C3353E709}"/>
              </a:ext>
            </a:extLst>
          </p:cNvPr>
          <p:cNvSpPr/>
          <p:nvPr/>
        </p:nvSpPr>
        <p:spPr>
          <a:xfrm>
            <a:off x="0" y="1155710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B949A90-EAF9-BB28-B508-58040885AEE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3DE822AD-9EE1-0E23-471C-F10E5D4C2396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24773232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0F5A5-09FC-AA1C-AE91-87184394A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11358DC-D777-A9FD-D810-D609864B66EE}"/>
              </a:ext>
            </a:extLst>
          </p:cNvPr>
          <p:cNvSpPr/>
          <p:nvPr/>
        </p:nvSpPr>
        <p:spPr>
          <a:xfrm>
            <a:off x="136243" y="1296481"/>
            <a:ext cx="8871514" cy="542499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tIns="32652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新たなサービス・体験価値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共同設備導入により、独自性・独創性に基づき、地域としてどのような新しいサービスや体験価値が創出されるか。</a:t>
            </a:r>
            <a:r>
              <a:rPr lang="en-US" altLang="ja-JP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例：共同キッチンによる地域食材を活用した新メニュー開発、温泉引湯による新たな宿泊プラン、社員寮改修による質の高い人材確保とサービス向上など）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地域全体への収益機会の創出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創出された価値が、地域全体の宿泊施設や観光産業にどのように波及し、新たな収益機会（共同商品、観光パッケージ、付帯サービスなど）に繋がるか。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定量的効果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期待される効果に関する具体的な数値目標（例：稼働率〇〇％向上、客単価〇〇円増、来訪者数〇〇％増、新規顧客層〇〇の獲得など）。その算出根拠。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56B8C9F5-1CE6-A289-0DD0-C0BB71F3D432}"/>
              </a:ext>
            </a:extLst>
          </p:cNvPr>
          <p:cNvSpPr/>
          <p:nvPr/>
        </p:nvSpPr>
        <p:spPr>
          <a:xfrm>
            <a:off x="360684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新たな価値及び需要創出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7862DC3-1A6E-8D78-3A73-31A7BA27F941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8B69D72-EF99-531E-E543-24305313758A}"/>
              </a:ext>
            </a:extLst>
          </p:cNvPr>
          <p:cNvSpPr/>
          <p:nvPr/>
        </p:nvSpPr>
        <p:spPr>
          <a:xfrm>
            <a:off x="0" y="1155710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DD5FE29-46FC-DCCD-709D-FC8CF135667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64007A7E-F1B9-76DF-920F-D2F83CBE142E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211457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DCF8CB-6A36-8981-909D-4BB2F9B3C9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6F2B266-F709-FADC-5858-2120EBE3BCF6}"/>
              </a:ext>
            </a:extLst>
          </p:cNvPr>
          <p:cNvSpPr/>
          <p:nvPr/>
        </p:nvSpPr>
        <p:spPr>
          <a:xfrm>
            <a:off x="136242" y="1332867"/>
            <a:ext cx="8871515" cy="540975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tIns="32652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効果検証の指標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事業終了後の効果検証を行うための明確な指標（</a:t>
            </a:r>
            <a:r>
              <a:rPr lang="en-US" altLang="ja-JP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KPI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等）。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検証方法・実施主体・実施時期等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具体的な検証方法、検証を行う主体、検証の実施時期等。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改善・展開の仕組み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検証結果を踏まえた改善策や、今後の事業展開の仕組み。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6FFE04F-4DED-3AE8-D09C-BB621D80EAB8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事業終了後の効果検証体制</a:t>
            </a:r>
            <a:endParaRPr lang="en-US" altLang="ja-JP" sz="1451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F7B7ACA-87A9-9053-CA27-555AB86DB9A7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1D048DD-B0F8-3D5A-8AB6-0BCCFC100152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1107EF3-DB12-BBFC-366E-B5029A5F4B6E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2994056-DBE0-7FCC-082A-5E1C9C70B175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12303125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04CD4-942C-5CEE-ED9C-757B363ED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6F9D805-72B8-C233-69AB-B0273711B584}"/>
              </a:ext>
            </a:extLst>
          </p:cNvPr>
          <p:cNvSpPr/>
          <p:nvPr/>
        </p:nvSpPr>
        <p:spPr>
          <a:xfrm>
            <a:off x="136242" y="1330962"/>
            <a:ext cx="8871514" cy="541356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50000"/>
                <a:lumOff val="50000"/>
              </a:schemeClr>
            </a:solidFill>
          </a:ln>
        </p:spPr>
        <p:txBody>
          <a:bodyPr vertOverflow="overflow" horzOverflow="overflow" wrap="square" lIns="91440" tIns="32652" rIns="91440" bIns="32652" rtlCol="0" anchor="t">
            <a:noAutofit/>
          </a:bodyPr>
          <a:lstStyle/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サステナビリティ（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）への貢献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本事業が</a:t>
            </a:r>
            <a:r>
              <a:rPr lang="en-US" altLang="ja-JP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SDGs</a:t>
            </a: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のどの目標に貢献し、具体的にどのような取組を行うか。</a:t>
            </a:r>
          </a:p>
          <a:p>
            <a:pPr marL="155501" indent="-155501">
              <a:buFont typeface="Wingdings" panose="05000000000000000000" pitchFamily="2" charset="2"/>
              <a:buChar char="n"/>
            </a:pPr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アクセシビリティ（ユニバーサルデザイン、多様性への対応）への貢献</a:t>
            </a:r>
            <a:r>
              <a:rPr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ja-JP" altLang="en-US" sz="1400" b="1" dirty="0">
                <a:solidFill>
                  <a:schemeClr val="bg1">
                    <a:lumMod val="6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ユニバーサルデザインの導入、多様な利用客への対応など、具体的な取組内容。</a:t>
            </a:r>
          </a:p>
          <a:p>
            <a:endParaRPr lang="en-US" altLang="ja-JP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F9D8D67-C0EC-005D-FBCA-97D77B388744}"/>
              </a:ext>
            </a:extLst>
          </p:cNvPr>
          <p:cNvSpPr/>
          <p:nvPr/>
        </p:nvSpPr>
        <p:spPr>
          <a:xfrm>
            <a:off x="441483" y="768651"/>
            <a:ext cx="8702517" cy="2265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000" tIns="27000" rIns="27000" bIns="27000" rtlCol="0" anchor="ctr"/>
          <a:lstStyle/>
          <a:p>
            <a:pPr defTabSz="91437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8. </a:t>
            </a:r>
            <a:r>
              <a:rPr lang="ja-JP" altLang="en-US" sz="1451" b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地域社会課題への貢献（加点項目）</a:t>
            </a:r>
            <a:endParaRPr lang="en-US" altLang="ja-JP" sz="1451" b="1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9E6206B-675F-0E56-F8FA-11FCEC9DF69D}"/>
              </a:ext>
            </a:extLst>
          </p:cNvPr>
          <p:cNvSpPr/>
          <p:nvPr/>
        </p:nvSpPr>
        <p:spPr>
          <a:xfrm>
            <a:off x="259861" y="831925"/>
            <a:ext cx="100823" cy="16325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B1C6563-6BA5-17A4-A740-EDB59C86DA4B}"/>
              </a:ext>
            </a:extLst>
          </p:cNvPr>
          <p:cNvSpPr/>
          <p:nvPr/>
        </p:nvSpPr>
        <p:spPr>
          <a:xfrm>
            <a:off x="0" y="1128001"/>
            <a:ext cx="8871514" cy="46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370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sz="1451">
              <a:solidFill>
                <a:prstClr val="white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00C9F32-2DF4-ECE8-35DF-EB206A754416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6457950" y="6356351"/>
            <a:ext cx="2057400" cy="365125"/>
          </a:xfrm>
        </p:spPr>
        <p:txBody>
          <a:bodyPr/>
          <a:lstStyle/>
          <a:p>
            <a:fld id="{256B9FF0-9521-48DC-B427-022EE3FE14F0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420D1B81-A8A7-1FCC-49B9-646C896425C9}"/>
              </a:ext>
            </a:extLst>
          </p:cNvPr>
          <p:cNvSpPr txBox="1">
            <a:spLocks/>
          </p:cNvSpPr>
          <p:nvPr/>
        </p:nvSpPr>
        <p:spPr>
          <a:xfrm>
            <a:off x="119185" y="60323"/>
            <a:ext cx="7259782" cy="47054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l" defTabSz="6858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kumimoji="1"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266693" indent="-266693"/>
            <a:r>
              <a:rPr lang="ja-JP" altLang="en-US" sz="2000" b="1" kern="0">
                <a:latin typeface="Meiryo UI" panose="020B0604030504040204" pitchFamily="50" charset="-128"/>
                <a:ea typeface="Meiryo UI" panose="020B0604030504040204" pitchFamily="50" charset="-128"/>
              </a:rPr>
              <a:t>地域一体となった観光産業の効率化支援事業 事業概要</a:t>
            </a:r>
          </a:p>
        </p:txBody>
      </p:sp>
    </p:spTree>
    <p:extLst>
      <p:ext uri="{BB962C8B-B14F-4D97-AF65-F5344CB8AC3E}">
        <p14:creationId xmlns:p14="http://schemas.microsoft.com/office/powerpoint/2010/main" val="10357421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1354</Words>
  <Application>Microsoft Office PowerPoint</Application>
  <PresentationFormat>画面に合わせる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10</vt:i4>
      </vt:variant>
    </vt:vector>
  </HeadingPairs>
  <TitlesOfParts>
    <vt:vector size="17" baseType="lpstr">
      <vt:lpstr>Meiryo UI</vt:lpstr>
      <vt:lpstr>游ゴシック</vt:lpstr>
      <vt:lpstr>游ゴシック Light</vt:lpstr>
      <vt:lpstr>Arial</vt:lpstr>
      <vt:lpstr>Wingdings</vt:lpstr>
      <vt:lpstr>Office テーマ</vt:lpstr>
      <vt:lpstr>デザインの設定</vt:lpstr>
      <vt:lpstr>地域一体となった観光産業の効率化支援事業 事業概要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株式会社JTB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来栖 瑞季(JTB)</dc:creator>
  <cp:lastModifiedBy>Eri Arima 有馬 慧莉(JTB)</cp:lastModifiedBy>
  <cp:revision>3</cp:revision>
  <dcterms:created xsi:type="dcterms:W3CDTF">2026-04-03T03:32:57Z</dcterms:created>
  <dcterms:modified xsi:type="dcterms:W3CDTF">2026-04-22T07:07:17Z</dcterms:modified>
</cp:coreProperties>
</file>